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0" r:id="rId11"/>
    <p:sldId id="265" r:id="rId12"/>
    <p:sldId id="266" r:id="rId13"/>
    <p:sldId id="269" r:id="rId14"/>
    <p:sldId id="267" r:id="rId15"/>
    <p:sldId id="268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87" autoAdjust="0"/>
    <p:restoredTop sz="94622" autoAdjust="0"/>
  </p:normalViewPr>
  <p:slideViewPr>
    <p:cSldViewPr>
      <p:cViewPr varScale="1">
        <p:scale>
          <a:sx n="83" d="100"/>
          <a:sy n="83" d="100"/>
        </p:scale>
        <p:origin x="-1282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6"/>
            <a:ext cx="7772400" cy="1368152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latin typeface="Arial Black" pitchFamily="34" charset="0"/>
              </a:rPr>
              <a:t>Индивидуальный итоговый проект                   </a:t>
            </a:r>
            <a:br>
              <a:rPr lang="ru-RU" i="1" dirty="0" smtClean="0">
                <a:latin typeface="Arial Black" pitchFamily="34" charset="0"/>
              </a:rPr>
            </a:br>
            <a:r>
              <a:rPr lang="ru-RU" i="1" dirty="0" smtClean="0">
                <a:latin typeface="Arial Black" pitchFamily="34" charset="0"/>
              </a:rPr>
              <a:t/>
            </a:r>
            <a:br>
              <a:rPr lang="ru-RU" i="1" dirty="0" smtClean="0">
                <a:latin typeface="Arial Black" pitchFamily="34" charset="0"/>
              </a:rPr>
            </a:br>
            <a:r>
              <a:rPr lang="ru-RU" i="1" dirty="0" smtClean="0">
                <a:latin typeface="Arial Black" pitchFamily="34" charset="0"/>
              </a:rPr>
              <a:t/>
            </a:r>
            <a:br>
              <a:rPr lang="ru-RU" i="1" dirty="0" smtClean="0">
                <a:latin typeface="Arial Black" pitchFamily="34" charset="0"/>
              </a:rPr>
            </a:br>
            <a:r>
              <a:rPr lang="ru-RU" sz="3100" i="1" dirty="0" smtClean="0">
                <a:latin typeface="Arial Black" pitchFamily="34" charset="0"/>
              </a:rPr>
              <a:t>«Как сбываются и разбиваются мечты: профилактика вредных привычек учащихся </a:t>
            </a:r>
            <a:r>
              <a:rPr lang="ru-RU" sz="3100" i="1" dirty="0" err="1" smtClean="0">
                <a:latin typeface="Arial Black" pitchFamily="34" charset="0"/>
              </a:rPr>
              <a:t>Черкутинской</a:t>
            </a:r>
            <a:r>
              <a:rPr lang="ru-RU" sz="3100" i="1" dirty="0" smtClean="0">
                <a:latin typeface="Arial Black" pitchFamily="34" charset="0"/>
              </a:rPr>
              <a:t> школы»</a:t>
            </a:r>
            <a:br>
              <a:rPr lang="ru-RU" sz="3100" i="1" dirty="0" smtClean="0">
                <a:latin typeface="Arial Black" pitchFamily="34" charset="0"/>
              </a:rPr>
            </a:br>
            <a:r>
              <a:rPr lang="ru-RU" sz="3100" i="1" dirty="0" smtClean="0">
                <a:latin typeface="Arial Black" pitchFamily="34" charset="0"/>
              </a:rPr>
              <a:t/>
            </a:r>
            <a:br>
              <a:rPr lang="ru-RU" sz="3100" i="1" dirty="0" smtClean="0">
                <a:latin typeface="Arial Black" pitchFamily="34" charset="0"/>
              </a:rPr>
            </a:br>
            <a:r>
              <a:rPr lang="ru-RU" sz="3100" i="1" dirty="0" smtClean="0">
                <a:latin typeface="Arial Black" pitchFamily="34" charset="0"/>
              </a:rPr>
              <a:t/>
            </a:r>
            <a:br>
              <a:rPr lang="ru-RU" sz="3100" i="1" dirty="0" smtClean="0">
                <a:latin typeface="Arial Black" pitchFamily="34" charset="0"/>
              </a:rPr>
            </a:br>
            <a:r>
              <a:rPr lang="ru-RU" sz="3100" i="1" dirty="0" smtClean="0">
                <a:latin typeface="Arial Black" pitchFamily="34" charset="0"/>
              </a:rPr>
              <a:t/>
            </a:r>
            <a:br>
              <a:rPr lang="ru-RU" sz="3100" i="1" dirty="0" smtClean="0">
                <a:latin typeface="Arial Black" pitchFamily="34" charset="0"/>
              </a:rPr>
            </a:br>
            <a:r>
              <a:rPr lang="ru-RU" sz="3200" i="1" dirty="0" smtClean="0">
                <a:latin typeface="Arial Black" pitchFamily="34" charset="0"/>
              </a:rPr>
              <a:t>апрель, 2022 год</a:t>
            </a:r>
            <a:endParaRPr lang="ru-RU" sz="3100" i="1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2000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5" name="Содержимое 4" descr="1.jpeg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 rot="20888231">
            <a:off x="428596" y="428604"/>
            <a:ext cx="3346450" cy="2577151"/>
          </a:xfrm>
        </p:spPr>
      </p:pic>
      <p:pic>
        <p:nvPicPr>
          <p:cNvPr id="6" name="Содержимое 5" descr="2.jpeg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 rot="394483">
            <a:off x="4942943" y="428604"/>
            <a:ext cx="3689887" cy="2302588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332506">
            <a:off x="584766" y="3541008"/>
            <a:ext cx="8209216" cy="2930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50555">
            <a:off x="4155262" y="941472"/>
            <a:ext cx="4836219" cy="3406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547663" y="116633"/>
            <a:ext cx="5563141" cy="5818032"/>
          </a:xfrm>
        </p:spPr>
        <p:txBody>
          <a:bodyPr/>
          <a:lstStyle/>
          <a:p>
            <a:pPr algn="ctr"/>
            <a:r>
              <a:rPr lang="ru-RU" b="1" i="1" dirty="0" smtClean="0">
                <a:latin typeface="Arial Black" pitchFamily="34" charset="0"/>
              </a:rPr>
              <a:t>Итоги открытого урока</a:t>
            </a:r>
            <a:endParaRPr lang="ru-RU" b="1" i="1" dirty="0">
              <a:latin typeface="Arial Black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55756">
            <a:off x="31298" y="1616973"/>
            <a:ext cx="4222770" cy="2976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2057" y="3717032"/>
            <a:ext cx="4260898" cy="2990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871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188640"/>
            <a:ext cx="853589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dirty="0" smtClean="0">
              <a:solidFill>
                <a:srgbClr val="C00000"/>
              </a:solidFill>
              <a:latin typeface="Arial Black" pitchFamily="34" charset="0"/>
              <a:cs typeface="Times New Roman" pitchFamily="18" charset="0"/>
            </a:endParaRPr>
          </a:p>
          <a:p>
            <a:endParaRPr lang="ru-RU" b="1" i="1" dirty="0" smtClean="0">
              <a:solidFill>
                <a:srgbClr val="C00000"/>
              </a:solidFill>
              <a:latin typeface="Arial Black" pitchFamily="34" charset="0"/>
              <a:cs typeface="Times New Roman" pitchFamily="18" charset="0"/>
            </a:endParaRPr>
          </a:p>
          <a:p>
            <a:r>
              <a:rPr lang="ru-RU" b="1" i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-</a:t>
            </a:r>
            <a:r>
              <a:rPr lang="ru-RU" b="1" i="1" dirty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освещение мероприятия на сайте школы</a:t>
            </a:r>
            <a:r>
              <a:rPr lang="ru-RU" b="1" i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.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b="1" i="1" dirty="0" smtClean="0">
              <a:latin typeface="Arial Black" pitchFamily="34" charset="0"/>
            </a:endParaRPr>
          </a:p>
          <a:p>
            <a:endParaRPr lang="ru-RU" b="1" i="1" dirty="0" smtClean="0">
              <a:latin typeface="Arial Black" pitchFamily="34" charset="0"/>
            </a:endParaRPr>
          </a:p>
          <a:p>
            <a:endParaRPr lang="ru-RU" b="1" i="1" dirty="0" smtClean="0">
              <a:latin typeface="Arial Black" pitchFamily="34" charset="0"/>
            </a:endParaRPr>
          </a:p>
          <a:p>
            <a:endParaRPr lang="ru-RU" b="1" i="1" dirty="0" smtClean="0">
              <a:latin typeface="Arial Black" pitchFamily="34" charset="0"/>
            </a:endParaRPr>
          </a:p>
          <a:p>
            <a:endParaRPr lang="ru-RU" b="1" i="1" dirty="0" smtClean="0">
              <a:latin typeface="Arial Black" pitchFamily="34" charset="0"/>
            </a:endParaRPr>
          </a:p>
          <a:p>
            <a:endParaRPr lang="ru-RU" b="1" i="1" dirty="0" smtClean="0">
              <a:latin typeface="Arial Black" pitchFamily="34" charset="0"/>
            </a:endParaRPr>
          </a:p>
          <a:p>
            <a:endParaRPr lang="ru-RU" b="1" i="1" dirty="0" smtClean="0">
              <a:latin typeface="Arial Black" pitchFamily="34" charset="0"/>
            </a:endParaRPr>
          </a:p>
          <a:p>
            <a:endParaRPr lang="ru-RU" b="1" i="1" dirty="0" smtClean="0">
              <a:latin typeface="Arial Black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500174"/>
            <a:ext cx="7304115" cy="4080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08768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3" y="928670"/>
            <a:ext cx="7734328" cy="4586498"/>
          </a:xfrm>
        </p:spPr>
        <p:txBody>
          <a:bodyPr/>
          <a:lstStyle/>
          <a:p>
            <a:pPr algn="ctr">
              <a:buNone/>
            </a:pPr>
            <a:r>
              <a:rPr lang="ru-RU" sz="2800" i="1" dirty="0" smtClean="0">
                <a:latin typeface="Arial Black" pitchFamily="34" charset="0"/>
              </a:rPr>
              <a:t>Практическая значимость проекта состоит в том, что его можно использовать на уроке обществознания, тематических классных часах учителями, работающих в старших классах и педагогом-психологом с целью профилактики вредных привычек.</a:t>
            </a:r>
            <a:br>
              <a:rPr lang="ru-RU" sz="2800" i="1" dirty="0" smtClean="0">
                <a:latin typeface="Arial Black" pitchFamily="34" charset="0"/>
              </a:rPr>
            </a:b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3"/>
            <a:ext cx="892899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 smtClean="0">
              <a:latin typeface="Arial Black" pitchFamily="34" charset="0"/>
            </a:endParaRPr>
          </a:p>
          <a:p>
            <a:endParaRPr lang="ru-RU" sz="1600" i="1" dirty="0" smtClean="0">
              <a:latin typeface="Arial Black" pitchFamily="34" charset="0"/>
            </a:endParaRPr>
          </a:p>
          <a:p>
            <a:r>
              <a:rPr lang="ru-RU" sz="1600" i="1" dirty="0" smtClean="0">
                <a:latin typeface="Arial Black" pitchFamily="34" charset="0"/>
              </a:rPr>
              <a:t>Заключение</a:t>
            </a:r>
            <a:r>
              <a:rPr lang="ru-RU" sz="1600" i="1" dirty="0">
                <a:latin typeface="Arial Black" pitchFamily="34" charset="0"/>
              </a:rPr>
              <a:t>:</a:t>
            </a:r>
          </a:p>
          <a:p>
            <a:r>
              <a:rPr lang="ru-RU" sz="1600" i="1" dirty="0">
                <a:latin typeface="Arial Black" pitchFamily="34" charset="0"/>
              </a:rPr>
              <a:t>Если подросток нацелен на здоровый образ жизни, то и друзей будет</a:t>
            </a:r>
          </a:p>
          <a:p>
            <a:r>
              <a:rPr lang="ru-RU" sz="1600" i="1" dirty="0">
                <a:latin typeface="Arial Black" pitchFamily="34" charset="0"/>
              </a:rPr>
              <a:t>выбирать по себе. Если ребёнок не будет находиться постоянно с</a:t>
            </a:r>
          </a:p>
          <a:p>
            <a:r>
              <a:rPr lang="ru-RU" sz="1600" i="1" dirty="0">
                <a:latin typeface="Arial Black" pitchFamily="34" charset="0"/>
              </a:rPr>
              <a:t>негативными примерами употребления алкоголя и табака, он не будет</a:t>
            </a:r>
          </a:p>
          <a:p>
            <a:r>
              <a:rPr lang="ru-RU" sz="1600" i="1" dirty="0">
                <a:latin typeface="Arial Black" pitchFamily="34" charset="0"/>
              </a:rPr>
              <a:t>считать это нормой.</a:t>
            </a:r>
          </a:p>
          <a:p>
            <a:r>
              <a:rPr lang="ru-RU" sz="1600" i="1" dirty="0">
                <a:latin typeface="Arial Black" pitchFamily="34" charset="0"/>
              </a:rPr>
              <a:t>Сегодня я затронул одну из главных тем безопасности жизни человека </a:t>
            </a:r>
            <a:r>
              <a:rPr lang="ru-RU" sz="1600" i="1" dirty="0" smtClean="0">
                <a:latin typeface="Arial Black" pitchFamily="34" charset="0"/>
              </a:rPr>
              <a:t>– это употребление </a:t>
            </a:r>
            <a:r>
              <a:rPr lang="ru-RU" sz="1600" i="1" dirty="0">
                <a:latin typeface="Arial Black" pitchFamily="34" charset="0"/>
              </a:rPr>
              <a:t>алкоголя, табака и наркотических средств. Это наш </a:t>
            </a:r>
            <a:r>
              <a:rPr lang="ru-RU" sz="1600" i="1" dirty="0" smtClean="0">
                <a:latin typeface="Arial Black" pitchFamily="34" charset="0"/>
              </a:rPr>
              <a:t>общий враг</a:t>
            </a:r>
            <a:r>
              <a:rPr lang="ru-RU" sz="1600" i="1" dirty="0">
                <a:latin typeface="Arial Black" pitchFamily="34" charset="0"/>
              </a:rPr>
              <a:t>, который </a:t>
            </a:r>
            <a:r>
              <a:rPr lang="ru-RU" sz="1600" i="1" dirty="0" smtClean="0">
                <a:latin typeface="Arial Black" pitchFamily="34" charset="0"/>
              </a:rPr>
              <a:t>забирает  </a:t>
            </a:r>
            <a:r>
              <a:rPr lang="ru-RU" sz="1600" i="1" dirty="0">
                <a:latin typeface="Arial Black" pitchFamily="34" charset="0"/>
              </a:rPr>
              <a:t>месяцы, года и целые жизни.</a:t>
            </a:r>
          </a:p>
          <a:p>
            <a:r>
              <a:rPr lang="ru-RU" sz="1600" i="1" dirty="0">
                <a:latin typeface="Arial Black" pitchFamily="34" charset="0"/>
              </a:rPr>
              <a:t>Я пропагандирую здоровый образ жизни!</a:t>
            </a:r>
          </a:p>
          <a:p>
            <a:r>
              <a:rPr lang="ru-RU" sz="1600" i="1" dirty="0">
                <a:latin typeface="Arial Black" pitchFamily="34" charset="0"/>
              </a:rPr>
              <a:t>И в заключение мне хотелось бы сказать следующее. Надо </a:t>
            </a:r>
            <a:r>
              <a:rPr lang="ru-RU" sz="1600" i="1" dirty="0" smtClean="0">
                <a:latin typeface="Arial Black" pitchFamily="34" charset="0"/>
              </a:rPr>
              <a:t>чтобы родители любили </a:t>
            </a:r>
            <a:r>
              <a:rPr lang="ru-RU" sz="1600" i="1" dirty="0">
                <a:latin typeface="Arial Black" pitchFamily="34" charset="0"/>
              </a:rPr>
              <a:t>своих детей. Но их любовь должна быть не слепая, а с широко открытыми глазами. Каждую минуту надо наблюдать за ними, не пускать </a:t>
            </a:r>
            <a:r>
              <a:rPr lang="ru-RU" sz="1600" i="1" dirty="0" smtClean="0">
                <a:latin typeface="Arial Black" pitchFamily="34" charset="0"/>
              </a:rPr>
              <a:t>на самотёк </a:t>
            </a:r>
            <a:r>
              <a:rPr lang="ru-RU" sz="1600" i="1" dirty="0">
                <a:latin typeface="Arial Black" pitchFamily="34" charset="0"/>
              </a:rPr>
              <a:t>их развитие. Иначе они смогут пропустить что-то </a:t>
            </a:r>
            <a:r>
              <a:rPr lang="ru-RU" sz="1600" i="1" dirty="0" smtClean="0">
                <a:latin typeface="Arial Black" pitchFamily="34" charset="0"/>
              </a:rPr>
              <a:t>чрезвычайно важное </a:t>
            </a:r>
            <a:r>
              <a:rPr lang="ru-RU" sz="1600" i="1" dirty="0">
                <a:latin typeface="Arial Black" pitchFamily="34" charset="0"/>
              </a:rPr>
              <a:t>– и на всю жизнь оставить негативный след в душе ребенка, </a:t>
            </a:r>
            <a:r>
              <a:rPr lang="ru-RU" sz="1600" i="1" dirty="0" smtClean="0">
                <a:latin typeface="Arial Black" pitchFamily="34" charset="0"/>
              </a:rPr>
              <a:t>который он </a:t>
            </a:r>
            <a:r>
              <a:rPr lang="ru-RU" sz="1600" i="1" dirty="0">
                <a:latin typeface="Arial Black" pitchFamily="34" charset="0"/>
              </a:rPr>
              <a:t>будет скрывать за какой-то вредной ненужной привычкой. Только </a:t>
            </a:r>
            <a:r>
              <a:rPr lang="ru-RU" sz="1600" i="1" dirty="0" smtClean="0">
                <a:latin typeface="Arial Black" pitchFamily="34" charset="0"/>
              </a:rPr>
              <a:t>их любовь</a:t>
            </a:r>
            <a:r>
              <a:rPr lang="ru-RU" sz="1600" i="1" dirty="0">
                <a:latin typeface="Arial Black" pitchFamily="34" charset="0"/>
              </a:rPr>
              <a:t>, забота и внимание смогут не допустить развитие и </a:t>
            </a:r>
            <a:r>
              <a:rPr lang="ru-RU" sz="1600" i="1" dirty="0" smtClean="0">
                <a:latin typeface="Arial Black" pitchFamily="34" charset="0"/>
              </a:rPr>
              <a:t>закрепления вредной </a:t>
            </a:r>
            <a:r>
              <a:rPr lang="ru-RU" sz="1600" i="1" dirty="0">
                <a:latin typeface="Arial Black" pitchFamily="34" charset="0"/>
              </a:rPr>
              <a:t>привычки у ребёнка на всю жизнь.</a:t>
            </a:r>
          </a:p>
        </p:txBody>
      </p:sp>
    </p:spTree>
    <p:extLst>
      <p:ext uri="{BB962C8B-B14F-4D97-AF65-F5344CB8AC3E}">
        <p14:creationId xmlns:p14="http://schemas.microsoft.com/office/powerpoint/2010/main" xmlns="" val="344291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44815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17581" y="714356"/>
            <a:ext cx="7175351" cy="4211101"/>
          </a:xfrm>
        </p:spPr>
        <p:txBody>
          <a:bodyPr/>
          <a:lstStyle/>
          <a:p>
            <a:pPr algn="ctr">
              <a:buNone/>
            </a:pPr>
            <a:r>
              <a:rPr lang="ru-RU" i="1" dirty="0" smtClean="0">
                <a:latin typeface="Arial Black" pitchFamily="34" charset="0"/>
              </a:rPr>
              <a:t>СПАСИБО ЗА ВНИМАНИЕ!</a:t>
            </a:r>
            <a:endParaRPr lang="ru-RU" i="1" dirty="0"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2786058"/>
            <a:ext cx="4843473" cy="363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6787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rgbClr val="000000"/>
              </a:solidFill>
              <a:latin typeface="YS Text"/>
            </a:endParaRPr>
          </a:p>
          <a:p>
            <a:endParaRPr lang="ru-RU" sz="2400" dirty="0" smtClean="0">
              <a:solidFill>
                <a:srgbClr val="000000"/>
              </a:solidFill>
              <a:latin typeface="YS Text"/>
            </a:endParaRPr>
          </a:p>
          <a:p>
            <a:pPr algn="ctr"/>
            <a:r>
              <a:rPr lang="ru-RU" sz="2400" b="1" i="1" dirty="0" smtClean="0">
                <a:solidFill>
                  <a:srgbClr val="000000"/>
                </a:solidFill>
                <a:latin typeface="Arial Black" pitchFamily="34" charset="0"/>
              </a:rPr>
              <a:t>КОМАНДА ПРОЕКТА.</a:t>
            </a:r>
          </a:p>
          <a:p>
            <a:pPr algn="ctr"/>
            <a:endParaRPr lang="ru-RU" sz="2400" b="1" i="1" dirty="0">
              <a:solidFill>
                <a:srgbClr val="000000"/>
              </a:solidFill>
              <a:latin typeface="Arial Black" pitchFamily="34" charset="0"/>
            </a:endParaRPr>
          </a:p>
          <a:p>
            <a:pPr marL="457200" indent="-457200" algn="just">
              <a:buAutoNum type="arabicPeriod"/>
            </a:pPr>
            <a:r>
              <a:rPr lang="ru-RU" sz="2400" i="1" dirty="0" err="1" smtClean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Шмонин</a:t>
            </a:r>
            <a:r>
              <a:rPr lang="ru-RU" sz="2400" i="1" dirty="0" smtClean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 Максим, обучающийся </a:t>
            </a:r>
            <a:r>
              <a:rPr lang="ru-RU" sz="2400" i="1" dirty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9 класса </a:t>
            </a:r>
            <a:r>
              <a:rPr lang="ru-RU" sz="2400" i="1" dirty="0" smtClean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                                 МБОУ</a:t>
            </a:r>
            <a:r>
              <a:rPr lang="ru-RU" sz="2400" i="1" dirty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2400" i="1" dirty="0" smtClean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Черкутинская </a:t>
            </a:r>
            <a:r>
              <a:rPr lang="ru-RU" sz="2400" i="1" dirty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ООШ им. В. А. </a:t>
            </a:r>
            <a:r>
              <a:rPr lang="ru-RU" sz="2400" i="1" dirty="0" smtClean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Солоухина</a:t>
            </a:r>
          </a:p>
          <a:p>
            <a:pPr marL="457200" indent="-457200" algn="just"/>
            <a:endParaRPr lang="ru-RU" sz="2400" i="1" dirty="0">
              <a:solidFill>
                <a:srgbClr val="000000"/>
              </a:solidFill>
              <a:latin typeface="Arial Black" pitchFamily="34" charset="0"/>
              <a:cs typeface="Times New Roman" pitchFamily="18" charset="0"/>
            </a:endParaRPr>
          </a:p>
          <a:p>
            <a:pPr algn="just"/>
            <a:r>
              <a:rPr lang="ru-RU" sz="2400" i="1" dirty="0" smtClean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2. </a:t>
            </a:r>
            <a:r>
              <a:rPr lang="ru-RU" sz="2400" i="1" dirty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Бусурина Виктория Сергеевна, директор </a:t>
            </a:r>
            <a:r>
              <a:rPr lang="ru-RU" sz="2400" i="1" dirty="0" smtClean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                                 МБОУ</a:t>
            </a:r>
            <a:r>
              <a:rPr lang="ru-RU" sz="2400" i="1" dirty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2400" i="1" dirty="0" smtClean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Черкутинская </a:t>
            </a:r>
            <a:r>
              <a:rPr lang="ru-RU" sz="2400" i="1" dirty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ООШ им. В. А. </a:t>
            </a:r>
            <a:r>
              <a:rPr lang="ru-RU" sz="2400" i="1" dirty="0" smtClean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Солоухина</a:t>
            </a:r>
          </a:p>
          <a:p>
            <a:pPr algn="just"/>
            <a:endParaRPr lang="ru-RU" sz="2400" b="0" i="0" dirty="0" smtClean="0">
              <a:solidFill>
                <a:srgbClr val="000000"/>
              </a:solidFill>
              <a:effectLst/>
              <a:latin typeface="YS Text"/>
            </a:endParaRPr>
          </a:p>
          <a:p>
            <a:endParaRPr lang="ru-RU" sz="2400" dirty="0" smtClean="0">
              <a:solidFill>
                <a:srgbClr val="000000"/>
              </a:solidFill>
              <a:latin typeface="YS Text"/>
            </a:endParaRPr>
          </a:p>
          <a:p>
            <a:endParaRPr lang="ru-RU" sz="2400" b="0" i="0" dirty="0" smtClean="0">
              <a:solidFill>
                <a:srgbClr val="000000"/>
              </a:solidFill>
              <a:effectLst/>
              <a:latin typeface="YS Text"/>
            </a:endParaRPr>
          </a:p>
          <a:p>
            <a:endParaRPr lang="ru-RU" sz="2400" dirty="0" smtClean="0">
              <a:solidFill>
                <a:srgbClr val="000000"/>
              </a:solidFill>
              <a:latin typeface="YS Text"/>
            </a:endParaRPr>
          </a:p>
          <a:p>
            <a:endParaRPr lang="ru-RU" sz="2400" b="0" i="0" dirty="0" smtClean="0">
              <a:solidFill>
                <a:srgbClr val="000000"/>
              </a:solidFill>
              <a:effectLst/>
              <a:latin typeface="YS Text"/>
            </a:endParaRPr>
          </a:p>
          <a:p>
            <a:endParaRPr lang="ru-RU" sz="2400" b="0" i="0" dirty="0">
              <a:solidFill>
                <a:srgbClr val="000000"/>
              </a:solidFill>
              <a:effectLst/>
              <a:latin typeface="YS Tex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4085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07504" y="116632"/>
            <a:ext cx="8536462" cy="6455640"/>
          </a:xfrm>
        </p:spPr>
        <p:txBody>
          <a:bodyPr>
            <a:normAutofit/>
          </a:bodyPr>
          <a:lstStyle/>
          <a:p>
            <a:pPr algn="ctr"/>
            <a:endParaRPr lang="ru-RU" b="1" i="1" dirty="0" smtClean="0">
              <a:latin typeface="Arial Black" pitchFamily="34" charset="0"/>
            </a:endParaRPr>
          </a:p>
          <a:p>
            <a:pPr algn="ctr"/>
            <a:r>
              <a:rPr lang="ru-RU" b="1" i="1" dirty="0" smtClean="0">
                <a:latin typeface="Arial Black" pitchFamily="34" charset="0"/>
              </a:rPr>
              <a:t>Цели проекта: </a:t>
            </a:r>
          </a:p>
          <a:p>
            <a:r>
              <a:rPr lang="ru-RU" b="1" i="1" dirty="0" smtClean="0">
                <a:latin typeface="Arial Black" pitchFamily="34" charset="0"/>
              </a:rPr>
              <a:t>- </a:t>
            </a:r>
            <a:r>
              <a:rPr lang="ru-RU" b="1" i="1" dirty="0">
                <a:solidFill>
                  <a:srgbClr val="000000"/>
                </a:solidFill>
                <a:latin typeface="Arial Black" pitchFamily="34" charset="0"/>
              </a:rPr>
              <a:t>способствование предупреждению формирования </a:t>
            </a:r>
            <a:r>
              <a:rPr lang="ru-RU" b="1" i="1" dirty="0" smtClean="0">
                <a:solidFill>
                  <a:srgbClr val="000000"/>
                </a:solidFill>
                <a:latin typeface="Arial Black" pitchFamily="34" charset="0"/>
              </a:rPr>
              <a:t>у подростков </a:t>
            </a:r>
            <a:r>
              <a:rPr lang="ru-RU" b="1" i="1" dirty="0">
                <a:solidFill>
                  <a:srgbClr val="000000"/>
                </a:solidFill>
                <a:latin typeface="Arial Black" pitchFamily="34" charset="0"/>
              </a:rPr>
              <a:t>вредных (опасных) </a:t>
            </a:r>
            <a:r>
              <a:rPr lang="ru-RU" b="1" i="1" dirty="0" smtClean="0">
                <a:solidFill>
                  <a:srgbClr val="000000"/>
                </a:solidFill>
                <a:latin typeface="Arial Black" pitchFamily="34" charset="0"/>
              </a:rPr>
              <a:t>привычек;</a:t>
            </a:r>
          </a:p>
          <a:p>
            <a:r>
              <a:rPr lang="ru-RU" i="1" dirty="0" smtClean="0">
                <a:solidFill>
                  <a:srgbClr val="000000"/>
                </a:solidFill>
                <a:latin typeface="Arial Black" pitchFamily="34" charset="0"/>
              </a:rPr>
              <a:t>-</a:t>
            </a:r>
            <a:r>
              <a:rPr lang="ru-RU" i="1" dirty="0">
                <a:solidFill>
                  <a:srgbClr val="000000"/>
                </a:solidFill>
                <a:latin typeface="Arial Black" pitchFamily="34" charset="0"/>
              </a:rPr>
              <a:t>формирование у учащихся потребности в здоровом образе жизни;</a:t>
            </a:r>
          </a:p>
          <a:p>
            <a:r>
              <a:rPr lang="ru-RU" i="1" dirty="0">
                <a:solidFill>
                  <a:srgbClr val="000000"/>
                </a:solidFill>
                <a:latin typeface="Arial Black" pitchFamily="34" charset="0"/>
              </a:rPr>
              <a:t>-создание условий для формирования коммуникативных компетентностей;</a:t>
            </a:r>
          </a:p>
          <a:p>
            <a:r>
              <a:rPr lang="ru-RU" i="1" dirty="0">
                <a:solidFill>
                  <a:srgbClr val="000000"/>
                </a:solidFill>
                <a:latin typeface="Arial Black" pitchFamily="34" charset="0"/>
              </a:rPr>
              <a:t>-воспитание человека, способного самостоятельно справляться </a:t>
            </a:r>
            <a:r>
              <a:rPr lang="ru-RU" i="1" dirty="0" smtClean="0">
                <a:solidFill>
                  <a:srgbClr val="000000"/>
                </a:solidFill>
                <a:latin typeface="Arial Black" pitchFamily="34" charset="0"/>
              </a:rPr>
              <a:t>с жизненными </a:t>
            </a:r>
            <a:r>
              <a:rPr lang="ru-RU" i="1" dirty="0">
                <a:solidFill>
                  <a:srgbClr val="000000"/>
                </a:solidFill>
                <a:latin typeface="Arial Black" pitchFamily="34" charset="0"/>
              </a:rPr>
              <a:t>проблемами.</a:t>
            </a:r>
          </a:p>
          <a:p>
            <a:endParaRPr lang="ru-RU" dirty="0" smtClean="0">
              <a:solidFill>
                <a:srgbClr val="000000"/>
              </a:solidFill>
              <a:latin typeface="YS Text"/>
            </a:endParaRPr>
          </a:p>
          <a:p>
            <a:endParaRPr lang="ru-RU" dirty="0">
              <a:solidFill>
                <a:srgbClr val="000000"/>
              </a:solidFill>
              <a:latin typeface="YS Text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5609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79512" y="188640"/>
            <a:ext cx="8750206" cy="6383632"/>
          </a:xfrm>
        </p:spPr>
        <p:txBody>
          <a:bodyPr/>
          <a:lstStyle/>
          <a:p>
            <a:endParaRPr lang="ru-RU" dirty="0" smtClean="0">
              <a:solidFill>
                <a:srgbClr val="000000"/>
              </a:solidFill>
              <a:latin typeface="YS Text"/>
            </a:endParaRPr>
          </a:p>
          <a:p>
            <a:pPr algn="ctr"/>
            <a:r>
              <a:rPr lang="ru-RU" i="1" dirty="0" smtClean="0">
                <a:solidFill>
                  <a:srgbClr val="000000"/>
                </a:solidFill>
                <a:latin typeface="Arial Black" pitchFamily="34" charset="0"/>
              </a:rPr>
              <a:t>Для </a:t>
            </a:r>
            <a:r>
              <a:rPr lang="ru-RU" i="1" dirty="0">
                <a:solidFill>
                  <a:srgbClr val="000000"/>
                </a:solidFill>
                <a:latin typeface="Arial Black" pitchFamily="34" charset="0"/>
              </a:rPr>
              <a:t>достижения цели были поставлены следующие </a:t>
            </a:r>
            <a:r>
              <a:rPr lang="ru-RU" b="1" i="1" dirty="0">
                <a:solidFill>
                  <a:srgbClr val="000000"/>
                </a:solidFill>
                <a:latin typeface="Arial Black" pitchFamily="34" charset="0"/>
              </a:rPr>
              <a:t>задачи:</a:t>
            </a:r>
          </a:p>
          <a:p>
            <a:r>
              <a:rPr lang="ru-RU" i="1" dirty="0" smtClean="0">
                <a:solidFill>
                  <a:srgbClr val="000000"/>
                </a:solidFill>
                <a:latin typeface="Arial Black" pitchFamily="34" charset="0"/>
              </a:rPr>
              <a:t>-пропаганда </a:t>
            </a:r>
            <a:r>
              <a:rPr lang="ru-RU" i="1" dirty="0">
                <a:solidFill>
                  <a:srgbClr val="000000"/>
                </a:solidFill>
                <a:latin typeface="Arial Black" pitchFamily="34" charset="0"/>
              </a:rPr>
              <a:t>здорового образа жизни;</a:t>
            </a:r>
          </a:p>
          <a:p>
            <a:r>
              <a:rPr lang="ru-RU" i="1" dirty="0">
                <a:solidFill>
                  <a:srgbClr val="000000"/>
                </a:solidFill>
                <a:latin typeface="Arial Black" pitchFamily="34" charset="0"/>
              </a:rPr>
              <a:t>-воспитание негативного отношения к вредным привычкам;</a:t>
            </a:r>
          </a:p>
          <a:p>
            <a:r>
              <a:rPr lang="ru-RU" i="1" dirty="0">
                <a:solidFill>
                  <a:srgbClr val="000000"/>
                </a:solidFill>
                <a:latin typeface="Arial Black" pitchFamily="34" charset="0"/>
              </a:rPr>
              <a:t>- формирование здоровых установок и навыков ответственного поведения;</a:t>
            </a:r>
          </a:p>
          <a:p>
            <a:r>
              <a:rPr lang="ru-RU" i="1" dirty="0">
                <a:solidFill>
                  <a:srgbClr val="000000"/>
                </a:solidFill>
                <a:latin typeface="Arial Black" pitchFamily="34" charset="0"/>
              </a:rPr>
              <a:t>- побуждение подростков к формированию хороших </a:t>
            </a:r>
            <a:r>
              <a:rPr lang="ru-RU" i="1" dirty="0" smtClean="0">
                <a:solidFill>
                  <a:srgbClr val="000000"/>
                </a:solidFill>
                <a:latin typeface="Arial Black" pitchFamily="34" charset="0"/>
              </a:rPr>
              <a:t>привычек;</a:t>
            </a:r>
            <a:endParaRPr lang="ru-RU" i="1" dirty="0">
              <a:solidFill>
                <a:srgbClr val="000000"/>
              </a:solidFill>
              <a:latin typeface="Arial Black" pitchFamily="34" charset="0"/>
            </a:endParaRPr>
          </a:p>
          <a:p>
            <a:r>
              <a:rPr lang="ru-RU" i="1" dirty="0">
                <a:solidFill>
                  <a:srgbClr val="000000"/>
                </a:solidFill>
                <a:latin typeface="Arial Black" pitchFamily="34" charset="0"/>
              </a:rPr>
              <a:t>- </a:t>
            </a:r>
            <a:r>
              <a:rPr lang="ru-RU" i="1" dirty="0" smtClean="0">
                <a:solidFill>
                  <a:srgbClr val="000000"/>
                </a:solidFill>
                <a:latin typeface="Arial Black" pitchFamily="34" charset="0"/>
              </a:rPr>
              <a:t>изучение теоретических основ </a:t>
            </a:r>
            <a:r>
              <a:rPr lang="ru-RU" i="1" dirty="0">
                <a:solidFill>
                  <a:srgbClr val="000000"/>
                </a:solidFill>
                <a:latin typeface="Arial Black" pitchFamily="34" charset="0"/>
              </a:rPr>
              <a:t>по профилактике вредных привычек.</a:t>
            </a:r>
          </a:p>
          <a:p>
            <a:endParaRPr lang="ru-RU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019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9512" y="44624"/>
            <a:ext cx="8750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0000"/>
                </a:solidFill>
                <a:latin typeface="Arial Black" pitchFamily="34" charset="0"/>
              </a:rPr>
              <a:t>Объект исследования: учащиеся </a:t>
            </a:r>
            <a:r>
              <a:rPr lang="ru-RU" b="1" i="1" dirty="0" smtClean="0">
                <a:solidFill>
                  <a:srgbClr val="000000"/>
                </a:solidFill>
                <a:latin typeface="Arial Black" pitchFamily="34" charset="0"/>
              </a:rPr>
              <a:t>5-9 классов.</a:t>
            </a:r>
            <a:endParaRPr lang="ru-RU" b="1" i="1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55776" y="908720"/>
            <a:ext cx="3600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i="1" dirty="0">
                <a:solidFill>
                  <a:srgbClr val="000000"/>
                </a:solidFill>
                <a:latin typeface="Arial Black" pitchFamily="34" charset="0"/>
              </a:rPr>
              <a:t>Предмет </a:t>
            </a:r>
            <a:r>
              <a:rPr lang="ru-RU" i="1" dirty="0" smtClean="0">
                <a:solidFill>
                  <a:srgbClr val="000000"/>
                </a:solidFill>
                <a:latin typeface="Arial Black" pitchFamily="34" charset="0"/>
              </a:rPr>
              <a:t>исследования:                </a:t>
            </a:r>
          </a:p>
          <a:p>
            <a:pPr lvl="0" algn="ctr"/>
            <a:endParaRPr lang="ru-RU" i="1" dirty="0" smtClean="0">
              <a:solidFill>
                <a:srgbClr val="000000"/>
              </a:solidFill>
              <a:latin typeface="Arial Black" pitchFamily="34" charset="0"/>
            </a:endParaRPr>
          </a:p>
          <a:p>
            <a:pPr lvl="0" algn="ctr"/>
            <a:r>
              <a:rPr lang="ru-RU" i="1" dirty="0" smtClean="0">
                <a:solidFill>
                  <a:srgbClr val="000000"/>
                </a:solidFill>
                <a:latin typeface="Arial Black" pitchFamily="34" charset="0"/>
              </a:rPr>
              <a:t>алкоголь</a:t>
            </a:r>
            <a:r>
              <a:rPr lang="ru-RU" i="1" dirty="0">
                <a:solidFill>
                  <a:srgbClr val="000000"/>
                </a:solidFill>
                <a:latin typeface="Arial Black" pitchFamily="34" charset="0"/>
              </a:rPr>
              <a:t>, наркотики, </a:t>
            </a:r>
            <a:r>
              <a:rPr lang="ru-RU" i="1" dirty="0" smtClean="0">
                <a:solidFill>
                  <a:srgbClr val="000000"/>
                </a:solidFill>
                <a:latin typeface="Arial Black" pitchFamily="34" charset="0"/>
              </a:rPr>
              <a:t>курение.</a:t>
            </a:r>
            <a:endParaRPr lang="ru-RU" i="1" dirty="0">
              <a:solidFill>
                <a:srgbClr val="000000"/>
              </a:solidFill>
              <a:latin typeface="Arial Black" pitchFamily="34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2267744" y="1988840"/>
            <a:ext cx="720080" cy="792088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4364690" y="1988840"/>
            <a:ext cx="0" cy="1008112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5940152" y="1988840"/>
            <a:ext cx="504056" cy="864096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688"/>
          <a:stretch/>
        </p:blipFill>
        <p:spPr bwMode="auto">
          <a:xfrm>
            <a:off x="200301" y="3284396"/>
            <a:ext cx="2643507" cy="2378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5" y="3284985"/>
            <a:ext cx="2808312" cy="237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284396"/>
            <a:ext cx="3095892" cy="2378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8771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0"/>
            <a:ext cx="89289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Для достижения цели и решения поставленных задач были</a:t>
            </a:r>
          </a:p>
          <a:p>
            <a:pPr algn="ctr"/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использованы методы</a:t>
            </a:r>
            <a:r>
              <a:rPr lang="ru-RU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>
                <a:solidFill>
                  <a:srgbClr val="C00000"/>
                </a:solidFill>
                <a:latin typeface="Arial Black" pitchFamily="34" charset="0"/>
              </a:rPr>
              <a:t>-анкетирование обучающихся 9 класса на выявление степени</a:t>
            </a:r>
          </a:p>
          <a:p>
            <a:r>
              <a:rPr lang="ru-RU" b="1" i="1" dirty="0">
                <a:solidFill>
                  <a:srgbClr val="C00000"/>
                </a:solidFill>
                <a:latin typeface="Arial Black" pitchFamily="34" charset="0"/>
              </a:rPr>
              <a:t>информированности о вредных привычках;</a:t>
            </a:r>
            <a:endParaRPr lang="ru-RU" b="1" i="1" dirty="0">
              <a:solidFill>
                <a:srgbClr val="C00000"/>
              </a:solidFill>
              <a:effectLst/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1268760"/>
            <a:ext cx="806489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900" dirty="0">
                <a:solidFill>
                  <a:prstClr val="black"/>
                </a:solidFill>
                <a:latin typeface="Arial Black" pitchFamily="34" charset="0"/>
              </a:rPr>
              <a:t>Анкета на выявление степени информированности о вредных привычках 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Arial Black" pitchFamily="34" charset="0"/>
              </a:rPr>
              <a:t>    Продолжите, пожалуйста, предложения: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Arial Black" pitchFamily="34" charset="0"/>
              </a:rPr>
              <a:t>1. По моему мнению, вредные привычки это: </a:t>
            </a:r>
            <a:r>
              <a:rPr lang="ru-RU" sz="900" dirty="0" smtClean="0">
                <a:solidFill>
                  <a:prstClr val="black"/>
                </a:solidFill>
                <a:latin typeface="Arial Black" pitchFamily="34" charset="0"/>
              </a:rPr>
              <a:t>__________________________________________________________________________________________________________________________________</a:t>
            </a:r>
            <a:endParaRPr lang="ru-RU" sz="900" dirty="0">
              <a:solidFill>
                <a:prstClr val="black"/>
              </a:solidFill>
              <a:latin typeface="Arial Black" pitchFamily="34" charset="0"/>
            </a:endParaRPr>
          </a:p>
          <a:p>
            <a:pPr lvl="0"/>
            <a:r>
              <a:rPr lang="ru-RU" sz="900" dirty="0">
                <a:solidFill>
                  <a:prstClr val="black"/>
                </a:solidFill>
                <a:latin typeface="Arial Black" pitchFamily="34" charset="0"/>
              </a:rPr>
              <a:t>2. Самыми пагубными вредными привычками я считаю: </a:t>
            </a:r>
            <a:r>
              <a:rPr lang="ru-RU" sz="900" dirty="0" smtClean="0">
                <a:solidFill>
                  <a:prstClr val="black"/>
                </a:solidFill>
                <a:latin typeface="Arial Black" pitchFamily="34" charset="0"/>
              </a:rPr>
              <a:t>__________________________________________________________________________________________________________________________________</a:t>
            </a:r>
            <a:endParaRPr lang="ru-RU" sz="900" dirty="0">
              <a:solidFill>
                <a:prstClr val="black"/>
              </a:solidFill>
              <a:latin typeface="Arial Black" pitchFamily="34" charset="0"/>
            </a:endParaRPr>
          </a:p>
          <a:p>
            <a:pPr lvl="0"/>
            <a:r>
              <a:rPr lang="ru-RU" sz="900" dirty="0">
                <a:solidFill>
                  <a:prstClr val="black"/>
                </a:solidFill>
                <a:latin typeface="Arial Black" pitchFamily="34" charset="0"/>
              </a:rPr>
              <a:t>3. Последствиями вредных привычек я считаю: </a:t>
            </a:r>
            <a:r>
              <a:rPr lang="ru-RU" sz="900" dirty="0" smtClean="0">
                <a:solidFill>
                  <a:prstClr val="black"/>
                </a:solidFill>
                <a:latin typeface="Arial Black" pitchFamily="34" charset="0"/>
              </a:rPr>
              <a:t>__________________________________________________________________________________________________________________________________</a:t>
            </a:r>
            <a:endParaRPr lang="ru-RU" sz="900" dirty="0">
              <a:solidFill>
                <a:prstClr val="black"/>
              </a:solidFill>
              <a:latin typeface="Arial Black" pitchFamily="34" charset="0"/>
            </a:endParaRPr>
          </a:p>
          <a:p>
            <a:pPr lvl="0"/>
            <a:r>
              <a:rPr lang="ru-RU" sz="900" dirty="0">
                <a:solidFill>
                  <a:prstClr val="black"/>
                </a:solidFill>
                <a:latin typeface="Arial Black" pitchFamily="34" charset="0"/>
              </a:rPr>
              <a:t>Ответьте на предложенные Вам вопросы, выбрав один из вариантов ответа.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Arial Black" pitchFamily="34" charset="0"/>
              </a:rPr>
              <a:t>4. Ваше отношение к вредным привычкам?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Arial Black" pitchFamily="34" charset="0"/>
              </a:rPr>
              <a:t> А – положительное                              Б – нейтральное                                 В </a:t>
            </a:r>
            <a:r>
              <a:rPr lang="ru-RU" sz="900" dirty="0" smtClean="0">
                <a:solidFill>
                  <a:prstClr val="black"/>
                </a:solidFill>
                <a:latin typeface="Arial Black" pitchFamily="34" charset="0"/>
              </a:rPr>
              <a:t>– негативное</a:t>
            </a:r>
          </a:p>
          <a:p>
            <a:pPr lvl="0"/>
            <a:endParaRPr lang="ru-RU" sz="900" dirty="0">
              <a:solidFill>
                <a:prstClr val="black"/>
              </a:solidFill>
              <a:latin typeface="Arial Black" pitchFamily="34" charset="0"/>
            </a:endParaRPr>
          </a:p>
          <a:p>
            <a:pPr lvl="0"/>
            <a:r>
              <a:rPr lang="ru-RU" sz="900" dirty="0">
                <a:solidFill>
                  <a:prstClr val="black"/>
                </a:solidFill>
                <a:latin typeface="Arial Black" pitchFamily="34" charset="0"/>
              </a:rPr>
              <a:t>5. Если среди Ваших друзей окажется человек, который употребляет наркотики то вы?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Arial Black" pitchFamily="34" charset="0"/>
              </a:rPr>
              <a:t>А – продолжите с ним общаться         Б – измените к нему отношение      В – перестанете с ним </a:t>
            </a:r>
            <a:r>
              <a:rPr lang="ru-RU" sz="900" dirty="0" smtClean="0">
                <a:solidFill>
                  <a:prstClr val="black"/>
                </a:solidFill>
                <a:latin typeface="Arial Black" pitchFamily="34" charset="0"/>
              </a:rPr>
              <a:t>общаться</a:t>
            </a:r>
          </a:p>
          <a:p>
            <a:pPr lvl="0"/>
            <a:endParaRPr lang="ru-RU" sz="900" dirty="0">
              <a:solidFill>
                <a:prstClr val="black"/>
              </a:solidFill>
              <a:latin typeface="Arial Black" pitchFamily="34" charset="0"/>
            </a:endParaRPr>
          </a:p>
          <a:p>
            <a:pPr lvl="0"/>
            <a:r>
              <a:rPr lang="ru-RU" sz="900" dirty="0">
                <a:solidFill>
                  <a:prstClr val="black"/>
                </a:solidFill>
                <a:latin typeface="Arial Black" pitchFamily="34" charset="0"/>
              </a:rPr>
              <a:t>6. Если Ваш (а) друг (подруга) решит попробовать алкоголь или табачные изделия то вы?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Arial Black" pitchFamily="34" charset="0"/>
              </a:rPr>
              <a:t>А – Поддержите                  Б – Оставите выбор за ним (ней)                   В – Попытаетесь </a:t>
            </a:r>
            <a:r>
              <a:rPr lang="ru-RU" sz="900" dirty="0" smtClean="0">
                <a:solidFill>
                  <a:prstClr val="black"/>
                </a:solidFill>
                <a:latin typeface="Arial Black" pitchFamily="34" charset="0"/>
              </a:rPr>
              <a:t>отговорить</a:t>
            </a:r>
          </a:p>
          <a:p>
            <a:pPr lvl="0"/>
            <a:endParaRPr lang="ru-RU" sz="900" dirty="0">
              <a:solidFill>
                <a:prstClr val="black"/>
              </a:solidFill>
              <a:latin typeface="Arial Black" pitchFamily="34" charset="0"/>
            </a:endParaRPr>
          </a:p>
          <a:p>
            <a:pPr lvl="0"/>
            <a:r>
              <a:rPr lang="ru-RU" sz="900" dirty="0">
                <a:solidFill>
                  <a:prstClr val="black"/>
                </a:solidFill>
                <a:latin typeface="Arial Black" pitchFamily="34" charset="0"/>
              </a:rPr>
              <a:t>7. Что, по вашему мнению, является источником появления вредных привычек</a:t>
            </a:r>
            <a:r>
              <a:rPr lang="ru-RU" sz="900" dirty="0" smtClean="0">
                <a:solidFill>
                  <a:prstClr val="black"/>
                </a:solidFill>
                <a:latin typeface="Arial Black" pitchFamily="34" charset="0"/>
              </a:rPr>
              <a:t>?</a:t>
            </a:r>
            <a:endParaRPr lang="ru-RU" sz="900" dirty="0">
              <a:solidFill>
                <a:prstClr val="black"/>
              </a:solidFill>
              <a:latin typeface="Arial Black" pitchFamily="34" charset="0"/>
            </a:endParaRPr>
          </a:p>
          <a:p>
            <a:pPr lvl="0"/>
            <a:r>
              <a:rPr lang="ru-RU" sz="900" dirty="0">
                <a:solidFill>
                  <a:prstClr val="black"/>
                </a:solidFill>
                <a:latin typeface="Arial Black" pitchFamily="34" charset="0"/>
              </a:rPr>
              <a:t>А – Семья                     Б – Улица                   В – СМИ                  Г – Ближайшее окружение человека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Arial Black" pitchFamily="34" charset="0"/>
              </a:rPr>
              <a:t>Д - свой ответ - </a:t>
            </a:r>
            <a:r>
              <a:rPr lang="ru-RU" sz="900" dirty="0" smtClean="0">
                <a:solidFill>
                  <a:prstClr val="black"/>
                </a:solidFill>
                <a:latin typeface="Arial Black" pitchFamily="34" charset="0"/>
              </a:rPr>
              <a:t>__________________________________________________________________________________________________________________________________</a:t>
            </a:r>
            <a:endParaRPr lang="ru-RU" sz="900" dirty="0">
              <a:solidFill>
                <a:prstClr val="black"/>
              </a:solidFill>
              <a:latin typeface="Arial Black" pitchFamily="34" charset="0"/>
            </a:endParaRPr>
          </a:p>
          <a:p>
            <a:pPr lvl="0"/>
            <a:r>
              <a:rPr lang="ru-RU" sz="900" dirty="0">
                <a:solidFill>
                  <a:prstClr val="black"/>
                </a:solidFill>
                <a:latin typeface="Arial Black" pitchFamily="34" charset="0"/>
              </a:rPr>
              <a:t>8. Как вы считаете, обладаете ли вы достаточной информацией о реальном действии на организм наркотических средств, табака, алкоголя и мерах профилактики и лечения?</a:t>
            </a:r>
          </a:p>
          <a:p>
            <a:pPr lvl="0"/>
            <a:r>
              <a:rPr lang="ru-RU" sz="900" dirty="0" smtClean="0">
                <a:solidFill>
                  <a:prstClr val="black"/>
                </a:solidFill>
                <a:latin typeface="Arial Black" pitchFamily="34" charset="0"/>
              </a:rPr>
              <a:t>__________________________________________________________________________________________________________________________________</a:t>
            </a:r>
            <a:endParaRPr lang="ru-RU" sz="900" dirty="0">
              <a:solidFill>
                <a:prstClr val="black"/>
              </a:solidFill>
              <a:latin typeface="Arial Black" pitchFamily="34" charset="0"/>
            </a:endParaRPr>
          </a:p>
          <a:p>
            <a:pPr lvl="0"/>
            <a:r>
              <a:rPr lang="ru-RU" sz="900" dirty="0">
                <a:solidFill>
                  <a:prstClr val="black"/>
                </a:solidFill>
                <a:latin typeface="Arial Black" pitchFamily="34" charset="0"/>
              </a:rPr>
              <a:t>9. Какие причины, на ваш взгляд, могут служить оправданием постоянного приема алкоголя или наркотиков?</a:t>
            </a:r>
          </a:p>
          <a:p>
            <a:pPr lvl="0"/>
            <a:r>
              <a:rPr lang="ru-RU" sz="900" dirty="0" smtClean="0">
                <a:solidFill>
                  <a:prstClr val="black"/>
                </a:solidFill>
                <a:latin typeface="Arial Black" pitchFamily="34" charset="0"/>
              </a:rPr>
              <a:t>__________________________________________________________________________________________________________________________________</a:t>
            </a:r>
            <a:endParaRPr lang="ru-RU" sz="900" dirty="0">
              <a:solidFill>
                <a:prstClr val="black"/>
              </a:solidFill>
              <a:latin typeface="Arial Black" pitchFamily="34" charset="0"/>
            </a:endParaRPr>
          </a:p>
          <a:p>
            <a:pPr lvl="0"/>
            <a:r>
              <a:rPr lang="ru-RU" sz="900" dirty="0">
                <a:solidFill>
                  <a:prstClr val="black"/>
                </a:solidFill>
                <a:latin typeface="Arial Black" pitchFamily="34" charset="0"/>
              </a:rPr>
              <a:t>10. Возможно ли, на ваш взгляд, избавиться от вредных привычек самостоятельно?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Arial Black" pitchFamily="34" charset="0"/>
              </a:rPr>
              <a:t>                        А – Да                                    Б - Нет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Arial Black" pitchFamily="34" charset="0"/>
              </a:rPr>
              <a:t>11. Имеете ли вы вредные привычки? Если да, то какие?</a:t>
            </a:r>
          </a:p>
          <a:p>
            <a:pPr lvl="0"/>
            <a:r>
              <a:rPr lang="ru-RU" sz="900" dirty="0" smtClean="0">
                <a:solidFill>
                  <a:prstClr val="black"/>
                </a:solidFill>
                <a:latin typeface="Arial Black" pitchFamily="34" charset="0"/>
              </a:rPr>
              <a:t>__________________________________________________________________________________________________________________________________</a:t>
            </a:r>
            <a:endParaRPr lang="ru-RU" sz="900" dirty="0">
              <a:solidFill>
                <a:prstClr val="black"/>
              </a:solidFill>
              <a:latin typeface="Arial Black" pitchFamily="34" charset="0"/>
            </a:endParaRPr>
          </a:p>
          <a:p>
            <a:pPr lvl="0"/>
            <a:r>
              <a:rPr lang="ru-RU" sz="900" dirty="0">
                <a:solidFill>
                  <a:prstClr val="black"/>
                </a:solidFill>
                <a:latin typeface="Arial Black" pitchFamily="34" charset="0"/>
              </a:rPr>
              <a:t>12. Ваше отношение к рекламе табака и спиртных напитков в средствах массовой информации?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Arial Black" pitchFamily="34" charset="0"/>
              </a:rPr>
              <a:t>А – положительное                              Б – нейтральное                                 В - негативное</a:t>
            </a:r>
          </a:p>
        </p:txBody>
      </p:sp>
    </p:spTree>
    <p:extLst>
      <p:ext uri="{BB962C8B-B14F-4D97-AF65-F5344CB8AC3E}">
        <p14:creationId xmlns:p14="http://schemas.microsoft.com/office/powerpoint/2010/main" xmlns="" val="352389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67504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rgbClr val="C00000"/>
                </a:solidFill>
                <a:latin typeface="Arial Black" pitchFamily="34" charset="0"/>
              </a:rPr>
              <a:t>- по результатам проведенного урока по обществознанию в 8 </a:t>
            </a:r>
            <a:r>
              <a:rPr lang="ru-RU" sz="1600" b="1" i="1" dirty="0" smtClean="0">
                <a:solidFill>
                  <a:srgbClr val="C00000"/>
                </a:solidFill>
                <a:latin typeface="Arial Black" pitchFamily="34" charset="0"/>
              </a:rPr>
              <a:t>классе по </a:t>
            </a:r>
            <a:r>
              <a:rPr lang="ru-RU" sz="1600" b="1" i="1" dirty="0">
                <a:solidFill>
                  <a:srgbClr val="C00000"/>
                </a:solidFill>
                <a:latin typeface="Arial Black" pitchFamily="34" charset="0"/>
              </a:rPr>
              <a:t>теме «Отклоняющееся поведение» - конкурс очерков на тему «</a:t>
            </a:r>
            <a:r>
              <a:rPr lang="ru-RU" sz="1600" b="1" i="1" dirty="0" smtClean="0">
                <a:solidFill>
                  <a:srgbClr val="C00000"/>
                </a:solidFill>
                <a:latin typeface="Arial Black" pitchFamily="34" charset="0"/>
              </a:rPr>
              <a:t>Моё отношение </a:t>
            </a:r>
            <a:r>
              <a:rPr lang="ru-RU" sz="1600" b="1" i="1" dirty="0">
                <a:solidFill>
                  <a:srgbClr val="C00000"/>
                </a:solidFill>
                <a:latin typeface="Arial Black" pitchFamily="34" charset="0"/>
              </a:rPr>
              <a:t>к вредным привычкам»;</a:t>
            </a:r>
            <a:endParaRPr lang="ru-RU" sz="1600" b="1" i="1" dirty="0">
              <a:solidFill>
                <a:srgbClr val="C00000"/>
              </a:solidFill>
              <a:effectLst/>
              <a:latin typeface="Arial Black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24744"/>
            <a:ext cx="4188598" cy="557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9751" y="1124744"/>
            <a:ext cx="4676745" cy="557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5189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5" y="1105855"/>
            <a:ext cx="3091253" cy="3714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116632"/>
            <a:ext cx="67504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C00000"/>
                </a:solidFill>
                <a:latin typeface="Arial Black" pitchFamily="34" charset="0"/>
              </a:rPr>
              <a:t>- конкурс рисунков среди обучающихся 5 класса на тему «Я </a:t>
            </a:r>
            <a:r>
              <a:rPr lang="ru-RU" b="1" i="1" dirty="0" smtClean="0">
                <a:solidFill>
                  <a:srgbClr val="C00000"/>
                </a:solidFill>
                <a:latin typeface="Arial Black" pitchFamily="34" charset="0"/>
              </a:rPr>
              <a:t>против вредных </a:t>
            </a:r>
            <a:r>
              <a:rPr lang="ru-RU" b="1" i="1" dirty="0">
                <a:solidFill>
                  <a:srgbClr val="C00000"/>
                </a:solidFill>
                <a:latin typeface="Arial Black" pitchFamily="34" charset="0"/>
              </a:rPr>
              <a:t>привычек» с последующим оформлением стенда к </a:t>
            </a:r>
            <a:r>
              <a:rPr lang="ru-RU" b="1" i="1" dirty="0" smtClean="0">
                <a:solidFill>
                  <a:srgbClr val="C00000"/>
                </a:solidFill>
                <a:latin typeface="Arial Black" pitchFamily="34" charset="0"/>
              </a:rPr>
              <a:t>открытому уроку</a:t>
            </a:r>
            <a:r>
              <a:rPr lang="ru-RU" b="1" i="1" dirty="0">
                <a:solidFill>
                  <a:srgbClr val="C00000"/>
                </a:solidFill>
                <a:latin typeface="Arial Black" pitchFamily="34" charset="0"/>
              </a:rPr>
              <a:t>;</a:t>
            </a:r>
            <a:endParaRPr lang="ru-RU" b="1" i="1" dirty="0">
              <a:solidFill>
                <a:srgbClr val="C00000"/>
              </a:solidFill>
              <a:effectLst/>
              <a:latin typeface="Arial Black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33558">
            <a:off x="332674" y="1206764"/>
            <a:ext cx="2704969" cy="3513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471" b="10515"/>
          <a:stretch/>
        </p:blipFill>
        <p:spPr bwMode="auto">
          <a:xfrm>
            <a:off x="4716016" y="4820761"/>
            <a:ext cx="3234215" cy="1952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51265">
            <a:off x="5823082" y="1199954"/>
            <a:ext cx="2880425" cy="3807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5726" y="4509119"/>
            <a:ext cx="3254744" cy="2373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0409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88"/>
          <a:stretch/>
        </p:blipFill>
        <p:spPr bwMode="auto">
          <a:xfrm>
            <a:off x="3577554" y="1779799"/>
            <a:ext cx="3076704" cy="221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19886">
            <a:off x="1403647" y="3742257"/>
            <a:ext cx="3794311" cy="273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476084">
            <a:off x="5713713" y="2982798"/>
            <a:ext cx="3101066" cy="3022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43924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C00000"/>
                </a:solidFill>
                <a:latin typeface="Arial Black" pitchFamily="34" charset="0"/>
              </a:rPr>
              <a:t>-открытый урок по обществознанию в </a:t>
            </a:r>
            <a:r>
              <a:rPr lang="ru-RU" b="1" i="1">
                <a:solidFill>
                  <a:srgbClr val="C00000"/>
                </a:solidFill>
                <a:latin typeface="Arial Black" pitchFamily="34" charset="0"/>
              </a:rPr>
              <a:t>9 </a:t>
            </a:r>
            <a:r>
              <a:rPr lang="ru-RU" b="1" i="1" smtClean="0">
                <a:solidFill>
                  <a:srgbClr val="C00000"/>
                </a:solidFill>
                <a:latin typeface="Arial Black" pitchFamily="34" charset="0"/>
              </a:rPr>
              <a:t>классе на </a:t>
            </a:r>
            <a:r>
              <a:rPr lang="ru-RU" b="1" i="1" dirty="0">
                <a:solidFill>
                  <a:srgbClr val="C00000"/>
                </a:solidFill>
                <a:latin typeface="Arial Black" pitchFamily="34" charset="0"/>
              </a:rPr>
              <a:t>тему «</a:t>
            </a:r>
            <a:r>
              <a:rPr lang="ru-RU" b="1" i="1" dirty="0" smtClean="0">
                <a:solidFill>
                  <a:srgbClr val="C00000"/>
                </a:solidFill>
                <a:latin typeface="Arial Black" pitchFamily="34" charset="0"/>
              </a:rPr>
              <a:t>Мы против </a:t>
            </a:r>
            <a:r>
              <a:rPr lang="ru-RU" b="1" i="1" dirty="0">
                <a:solidFill>
                  <a:srgbClr val="C00000"/>
                </a:solidFill>
                <a:latin typeface="Arial Black" pitchFamily="34" charset="0"/>
              </a:rPr>
              <a:t>вредных привычек и за здоровый образ жизни</a:t>
            </a:r>
            <a:r>
              <a:rPr lang="ru-RU" b="1" i="1" dirty="0" smtClean="0">
                <a:solidFill>
                  <a:srgbClr val="C00000"/>
                </a:solidFill>
                <a:latin typeface="Arial Black" pitchFamily="34" charset="0"/>
              </a:rPr>
              <a:t>»;</a:t>
            </a:r>
            <a:endParaRPr lang="ru-RU" b="1" i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79242">
            <a:off x="5488678" y="790853"/>
            <a:ext cx="3449577" cy="1977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62322">
            <a:off x="355079" y="1614583"/>
            <a:ext cx="3027614" cy="2156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3113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153</TotalTime>
  <Words>470</Words>
  <Application>Microsoft Office PowerPoint</Application>
  <PresentationFormat>Экран (4:3)</PresentationFormat>
  <Paragraphs>94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Воздушный поток</vt:lpstr>
      <vt:lpstr>Индивидуальный итоговый проект                      «Как сбываются и разбиваются мечты: профилактика вредных привычек учащихся Черкутинской школы»    апрель, 2022 год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Практическая значимость проекта состоит в том, что его можно использовать на уроке обществознания, тематических классных часах учителями, работающих в старших классах и педагогом-психологом с целью профилактики вредных привычек. </vt:lpstr>
      <vt:lpstr>Слайд 14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Профилактика вредных привычек у современного школьника</dc:title>
  <dc:creator>Home</dc:creator>
  <cp:lastModifiedBy>Директор</cp:lastModifiedBy>
  <cp:revision>19</cp:revision>
  <dcterms:created xsi:type="dcterms:W3CDTF">2022-04-10T18:09:42Z</dcterms:created>
  <dcterms:modified xsi:type="dcterms:W3CDTF">2022-04-14T09:59:10Z</dcterms:modified>
</cp:coreProperties>
</file>